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373" r:id="rId3"/>
    <p:sldId id="374" r:id="rId4"/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4" r:id="rId13"/>
    <p:sldId id="445" r:id="rId14"/>
    <p:sldId id="446" r:id="rId15"/>
    <p:sldId id="462" r:id="rId16"/>
    <p:sldId id="463" r:id="rId17"/>
    <p:sldId id="461" r:id="rId18"/>
    <p:sldId id="464" r:id="rId19"/>
    <p:sldId id="466" r:id="rId20"/>
    <p:sldId id="460" r:id="rId21"/>
    <p:sldId id="467" r:id="rId22"/>
    <p:sldId id="470" r:id="rId23"/>
    <p:sldId id="457" r:id="rId24"/>
    <p:sldId id="458" r:id="rId25"/>
    <p:sldId id="469" r:id="rId26"/>
    <p:sldId id="468" r:id="rId27"/>
    <p:sldId id="451" r:id="rId28"/>
    <p:sldId id="452" r:id="rId29"/>
    <p:sldId id="274" r:id="rId30"/>
    <p:sldId id="346" r:id="rId31"/>
    <p:sldId id="29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124" d="100"/>
          <a:sy n="124" d="100"/>
        </p:scale>
        <p:origin x="84" y="1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3 -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Mechanics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subclass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this is well and good, but how do you actually create a subclass?</a:t>
            </a:r>
          </a:p>
          <a:p>
            <a:r>
              <a:rPr lang="en-US" dirty="0" smtClean="0"/>
              <a:t>Let's start by writing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Vehicle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505200"/>
            <a:ext cx="109728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Vehicle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travel(String destination)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"Traveling to 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+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destination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2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a </a:t>
            </a:r>
            <a:r>
              <a:rPr lang="en-US" dirty="0" err="1" smtClean="0"/>
              <a:t>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use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dirty="0" smtClean="0"/>
              <a:t> keyword to create a subclass from a superclass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can do everything that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can, plus more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667000"/>
            <a:ext cx="109728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Vehicle {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String model;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Car(String s) { model = s;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model;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startEngine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}	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484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of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part of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class that knows all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members and methods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71799"/>
            <a:ext cx="10972800" cy="34290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"Camry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"Camry"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car.getModel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 );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Vrooooom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!"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car.startEngine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"Traveling to New York City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car.travel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"New York City"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95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look at a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924800" cy="4625609"/>
          </a:xfrm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object actually has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object buried inside of it</a:t>
            </a:r>
          </a:p>
          <a:p>
            <a:r>
              <a:rPr lang="en-US" dirty="0" smtClean="0"/>
              <a:t>If code tries to call a method that isn't found in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class, it will look deeper and see if it is in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The outermost method will always be called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782662" y="1981201"/>
            <a:ext cx="3028337" cy="4419600"/>
            <a:chOff x="6705599" y="2895600"/>
            <a:chExt cx="2286001" cy="3505200"/>
          </a:xfrm>
        </p:grpSpPr>
        <p:sp>
          <p:nvSpPr>
            <p:cNvPr id="4" name="Rectangle 3"/>
            <p:cNvSpPr/>
            <p:nvPr/>
          </p:nvSpPr>
          <p:spPr>
            <a:xfrm>
              <a:off x="6705599" y="2895600"/>
              <a:ext cx="2286000" cy="3505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3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Car</a:t>
              </a:r>
            </a:p>
            <a:p>
              <a:endPara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endPara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2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model</a:t>
              </a:r>
            </a:p>
            <a:p>
              <a:endPara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28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getModel</a:t>
              </a:r>
              <a:r>
                <a:rPr lang="en-US" sz="2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</a:p>
            <a:p>
              <a:r>
                <a:rPr lang="en-US" sz="28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startEngine</a:t>
              </a:r>
              <a:r>
                <a:rPr lang="en-US" sz="2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</a:t>
              </a:r>
            </a:p>
            <a:p>
              <a:endPara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3352800"/>
              <a:ext cx="2286000" cy="13716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32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Vehicle</a:t>
              </a:r>
            </a:p>
            <a:p>
              <a:endParaRPr lang="en-US" sz="3200" b="1" dirty="0">
                <a:solidFill>
                  <a:schemeClr val="tx1"/>
                </a:solidFill>
              </a:endParaRPr>
            </a:p>
            <a:p>
              <a:r>
                <a:rPr lang="en-US" sz="2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travel()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021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child class has to create a version of the parent class "inside" itself</a:t>
            </a:r>
          </a:p>
          <a:p>
            <a:r>
              <a:rPr lang="en-US" dirty="0" smtClean="0"/>
              <a:t>Consequently, the first line of a child class constructor is reserved for a call to the parent constructor</a:t>
            </a:r>
          </a:p>
          <a:p>
            <a:r>
              <a:rPr lang="en-US" dirty="0" smtClean="0"/>
              <a:t>If the parent has a default constructor (with no arguments), no call is necessary</a:t>
            </a:r>
          </a:p>
          <a:p>
            <a:r>
              <a:rPr lang="en-US" dirty="0" smtClean="0"/>
              <a:t>Otherwise, a call to the parent constructor </a:t>
            </a:r>
            <a:r>
              <a:rPr lang="en-US" b="1" dirty="0" smtClean="0"/>
              <a:t>must</a:t>
            </a:r>
            <a:r>
              <a:rPr lang="en-US" dirty="0" smtClean="0"/>
              <a:t> be made by using the keyword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en-US" dirty="0" smtClean="0"/>
              <a:t>, followed by parentheses and the arguments passed to the parent 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34900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Here's a simple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class we'll use for some constructor examples</a:t>
            </a:r>
          </a:p>
          <a:p>
            <a:r>
              <a:rPr lang="en-US" dirty="0" smtClean="0"/>
              <a:t>Since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doesn't have a default constructor, any children must call its constructor that takes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followed by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124199"/>
            <a:ext cx="10972800" cy="342900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Food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protected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calories;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Food(String name,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calories)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.name = name;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.calories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calories;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7064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 smtClean="0"/>
              <a:t> class extends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and consequently must call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constructor as the first thing in its constructor</a:t>
            </a:r>
          </a:p>
          <a:p>
            <a:r>
              <a:rPr lang="en-US" dirty="0" smtClean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FoieGras</a:t>
            </a:r>
            <a:r>
              <a:rPr lang="en-US" dirty="0" smtClean="0"/>
              <a:t> constructor can be completely different from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constructor as long as it calls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Food</a:t>
            </a:r>
            <a:r>
              <a:rPr lang="en-US" dirty="0" smtClean="0"/>
              <a:t> constructor correctly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971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Food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grams;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grams)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"Foie Gras"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, 462*grams/100);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.grams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grams;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332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062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addition to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en-US" dirty="0"/>
              <a:t> to call a parent constructor, </a:t>
            </a:r>
            <a:r>
              <a:rPr lang="en-US" dirty="0" smtClean="0"/>
              <a:t>one </a:t>
            </a:r>
            <a:r>
              <a:rPr lang="en-US" dirty="0"/>
              <a:t>constructor in a class </a:t>
            </a:r>
            <a:r>
              <a:rPr lang="en-US" dirty="0" smtClean="0"/>
              <a:t>could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this()</a:t>
            </a:r>
            <a:r>
              <a:rPr lang="en-US" dirty="0" smtClean="0"/>
              <a:t> to call </a:t>
            </a:r>
            <a:r>
              <a:rPr lang="en-US" dirty="0"/>
              <a:t>another constructor in the same class to </a:t>
            </a:r>
            <a:r>
              <a:rPr lang="en-US" dirty="0" smtClean="0"/>
              <a:t>set up the object</a:t>
            </a:r>
          </a:p>
          <a:p>
            <a:r>
              <a:rPr lang="en-US" dirty="0" smtClean="0"/>
              <a:t>The chain of constructor calls must end with a constructor that calls the parent constructor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581400"/>
            <a:ext cx="10972800" cy="2971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Food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grams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Default constructor assumes 180 grams</a:t>
            </a:r>
            <a:endParaRPr lang="en-US" sz="27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(180);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FoieGras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grams)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"Foie Gras"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, 462*grams/100);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.grams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grams;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716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Defining interfaces</a:t>
            </a:r>
          </a:p>
          <a:p>
            <a:r>
              <a:rPr lang="en-US" dirty="0" smtClean="0"/>
              <a:t>Extending interfaces</a:t>
            </a: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addition to public and private modifiers,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keyword is meaningful in the context of inheritance</a:t>
            </a:r>
          </a:p>
          <a:p>
            <a:pPr lvl="1"/>
            <a:r>
              <a:rPr lang="en-US" dirty="0" smtClean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 smtClean="0"/>
              <a:t> can be accessed by any code</a:t>
            </a:r>
          </a:p>
          <a:p>
            <a:pPr lvl="1"/>
            <a:r>
              <a:rPr lang="en-US" dirty="0" smtClean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can only be accessed by methods from the same class</a:t>
            </a:r>
          </a:p>
          <a:p>
            <a:pPr lvl="1"/>
            <a:r>
              <a:rPr lang="en-US" dirty="0" smtClean="0"/>
              <a:t>Methods and members that are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can be accessed by code in the same package and by methods of any classes that inherit from the class</a:t>
            </a:r>
          </a:p>
          <a:p>
            <a:r>
              <a:rPr lang="en-US" dirty="0" smtClean="0"/>
              <a:t>Hard-core OOP people dislike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 smtClean="0"/>
              <a:t> keyword since it allows child classes to fiddle with stuff that they probably shouldn't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8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Milk</a:t>
            </a:r>
            <a:r>
              <a:rPr lang="en-US" dirty="0" smtClean="0"/>
              <a:t> class can change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calories</a:t>
            </a:r>
            <a:r>
              <a:rPr lang="en-US" dirty="0" smtClean="0"/>
              <a:t> field because it's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438400"/>
            <a:ext cx="10972800" cy="4114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Milk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Food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isSkim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Milk(</a:t>
            </a:r>
            <a:r>
              <a:rPr lang="en-US" sz="27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cups)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"Milk"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, 148*cups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skimFat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isSkim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calories *= 0.56;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isSkim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9082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7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class is the parent of all reference types</a:t>
            </a:r>
          </a:p>
          <a:p>
            <a:r>
              <a:rPr lang="en-US" dirty="0" smtClean="0"/>
              <a:t>You can store any reference in 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reference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Although it's convenient to be able to put anything in 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, you can't do much with it unless you cast it back to something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is the only class that doesn't have a parent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743200"/>
            <a:ext cx="10972800" cy="168088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 object1 = 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"Goats"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 object2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Wombat();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 object3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double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[100];</a:t>
            </a:r>
          </a:p>
        </p:txBody>
      </p:sp>
    </p:spTree>
    <p:extLst>
      <p:ext uri="{BB962C8B-B14F-4D97-AF65-F5344CB8AC3E}">
        <p14:creationId xmlns:p14="http://schemas.microsoft.com/office/powerpoint/2010/main" val="360966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110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If you don't explicitly state which class your class extends, it extends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  <a:p>
            <a:r>
              <a:rPr lang="en-US" dirty="0" smtClean="0"/>
              <a:t>Because everything inherits (directly or indirectly)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, there are some methods that every object of every class has:</a:t>
            </a:r>
          </a:p>
          <a:p>
            <a:pPr lvl="1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3733800"/>
            <a:ext cx="10972800" cy="2111008"/>
          </a:xfrm>
          <a:prstGeom prst="rect">
            <a:avLst/>
          </a:prstGeom>
        </p:spPr>
        <p:txBody>
          <a:bodyPr vert="horz" lIns="54864" tIns="91440" numCol="2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clone()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equals(Object other)</a:t>
            </a:r>
          </a:p>
          <a:p>
            <a:pPr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finalize()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hashCode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notify()</a:t>
            </a:r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</a:p>
          <a:p>
            <a:pPr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wait(long timeout)</a:t>
            </a:r>
          </a:p>
          <a:p>
            <a:pPr lvl="1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wait(long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timeout,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nanoseconds)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110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8"/>
          </a:xfrm>
        </p:spPr>
        <p:txBody>
          <a:bodyPr/>
          <a:lstStyle/>
          <a:p>
            <a:r>
              <a:rPr lang="en-US" dirty="0" smtClean="0"/>
              <a:t>Some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methods come up frequently: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611549"/>
              </p:ext>
            </p:extLst>
          </p:nvPr>
        </p:nvGraphicFramePr>
        <p:xfrm>
          <a:off x="304800" y="2463314"/>
          <a:ext cx="11645154" cy="4166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453">
                  <a:extLst>
                    <a:ext uri="{9D8B030D-6E8A-4147-A177-3AD203B41FA5}">
                      <a16:colId xmlns:a16="http://schemas.microsoft.com/office/drawing/2014/main" val="1723022165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3279596703"/>
                    </a:ext>
                  </a:extLst>
                </a:gridCol>
                <a:gridCol w="6376421">
                  <a:extLst>
                    <a:ext uri="{9D8B030D-6E8A-4147-A177-3AD203B41FA5}">
                      <a16:colId xmlns:a16="http://schemas.microsoft.com/office/drawing/2014/main" val="2588645991"/>
                    </a:ext>
                  </a:extLst>
                </a:gridCol>
              </a:tblGrid>
              <a:tr h="221597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Return type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Method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96626"/>
                  </a:ext>
                </a:extLst>
              </a:tr>
              <a:tr h="710325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boolean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equals(Object other)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Tests</a:t>
                      </a:r>
                      <a:r>
                        <a:rPr lang="en-US" sz="2400" baseline="0" dirty="0" smtClean="0"/>
                        <a:t> if two objects are the same, should be overridden by classes to be meaningful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912607"/>
                  </a:ext>
                </a:extLst>
              </a:tr>
              <a:tr h="546403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Class&lt;?&gt;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getClass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Returns an object</a:t>
                      </a:r>
                      <a:r>
                        <a:rPr lang="en-US" sz="2400" baseline="0" dirty="0" smtClean="0"/>
                        <a:t> representing the class of the object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056716"/>
                  </a:ext>
                </a:extLst>
              </a:tr>
              <a:tr h="87424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hashCode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Returns a hash value for the object, useful for hash</a:t>
                      </a:r>
                      <a:r>
                        <a:rPr lang="en-US" sz="2400" baseline="0" dirty="0" smtClean="0"/>
                        <a:t> tables, should be overridden by classes to be meaningful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731645"/>
                  </a:ext>
                </a:extLst>
              </a:tr>
              <a:tr h="87424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toString</a:t>
                      </a:r>
                      <a:r>
                        <a:rPr lang="en-US" sz="20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Returns a </a:t>
                      </a:r>
                      <a:r>
                        <a:rPr lang="en-US" sz="24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en-US" sz="2400" baseline="0" dirty="0" smtClean="0"/>
                        <a:t> representation of the object, should be overridden by classes to be meaningful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228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4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primitives…sort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even store a primitive value into an object reference</a:t>
            </a:r>
          </a:p>
          <a:p>
            <a:r>
              <a:rPr lang="en-US" dirty="0" smtClean="0"/>
              <a:t>But it will use a feature called </a:t>
            </a:r>
            <a:r>
              <a:rPr lang="en-US" b="1" dirty="0" smtClean="0"/>
              <a:t>automatic boxing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other words, the primitive type is boxed into an appropriate wrapper class</a:t>
            </a:r>
          </a:p>
          <a:p>
            <a:r>
              <a:rPr lang="en-US" dirty="0" smtClean="0"/>
              <a:t>In this case, 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dirty="0" smtClean="0"/>
              <a:t> object is created that contains 7</a:t>
            </a:r>
          </a:p>
          <a:p>
            <a:r>
              <a:rPr lang="en-US" dirty="0" smtClean="0"/>
              <a:t>There are situations where we have to box primitive types into reference types, but doing so is inefficient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967318"/>
            <a:ext cx="10972800" cy="76648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Object number = 7;</a:t>
            </a:r>
          </a:p>
        </p:txBody>
      </p:sp>
    </p:spTree>
    <p:extLst>
      <p:ext uri="{BB962C8B-B14F-4D97-AF65-F5344CB8AC3E}">
        <p14:creationId xmlns:p14="http://schemas.microsoft.com/office/powerpoint/2010/main" val="78130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can imagine a hierarchy of inheritance starting with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with the following members:</a:t>
            </a:r>
          </a:p>
          <a:p>
            <a:pPr lvl="1"/>
            <a:r>
              <a:rPr lang="en-US" dirty="0" smtClean="0"/>
              <a:t>Name (final)</a:t>
            </a:r>
          </a:p>
          <a:p>
            <a:pPr lvl="1"/>
            <a:r>
              <a:rPr lang="en-US" dirty="0" smtClean="0"/>
              <a:t>Age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Major</a:t>
            </a:r>
          </a:p>
          <a:p>
            <a:pPr lvl="1"/>
            <a:r>
              <a:rPr lang="en-US" dirty="0" smtClean="0"/>
              <a:t>GPA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Politician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Political party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OtterbeinStudent</a:t>
            </a:r>
            <a:r>
              <a:rPr lang="en-US" dirty="0" smtClean="0"/>
              <a:t> extends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dirty="0" smtClean="0"/>
              <a:t> and adds:</a:t>
            </a:r>
          </a:p>
          <a:p>
            <a:pPr lvl="1"/>
            <a:r>
              <a:rPr lang="en-US" dirty="0" smtClean="0"/>
              <a:t>ID number (final)</a:t>
            </a:r>
          </a:p>
          <a:p>
            <a:r>
              <a:rPr lang="en-US" dirty="0" smtClean="0"/>
              <a:t>Members should have getters and setters as appropriate</a:t>
            </a:r>
          </a:p>
          <a:p>
            <a:r>
              <a:rPr lang="en-US" dirty="0" smtClean="0"/>
              <a:t>All classes should override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  <a:r>
              <a:rPr lang="en-US" dirty="0" smtClean="0"/>
              <a:t> methods</a:t>
            </a:r>
          </a:p>
        </p:txBody>
      </p:sp>
    </p:spTree>
    <p:extLst>
      <p:ext uri="{BB962C8B-B14F-4D97-AF65-F5344CB8AC3E}">
        <p14:creationId xmlns:p14="http://schemas.microsoft.com/office/powerpoint/2010/main" val="225805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3 is tomorrow</a:t>
            </a:r>
          </a:p>
          <a:p>
            <a:r>
              <a:rPr lang="en-US" dirty="0" smtClean="0"/>
              <a:t>On Wednesday, we'll talk about overriding methods and polymorphism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17</a:t>
            </a:r>
          </a:p>
          <a:p>
            <a:r>
              <a:rPr lang="en-US" dirty="0" smtClean="0"/>
              <a:t>Keep working on Project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Inheritance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1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 of inheritance is to take one class and generate a child class</a:t>
            </a:r>
          </a:p>
          <a:p>
            <a:r>
              <a:rPr lang="en-US" dirty="0" smtClean="0"/>
              <a:t>This child class has everything that the parent class has (members and methods)</a:t>
            </a:r>
          </a:p>
          <a:p>
            <a:r>
              <a:rPr lang="en-US" dirty="0" smtClean="0"/>
              <a:t>But you can also add more functionality to the child</a:t>
            </a:r>
          </a:p>
          <a:p>
            <a:r>
              <a:rPr lang="en-US" dirty="0" smtClean="0"/>
              <a:t>The child can be considered to be a </a:t>
            </a:r>
            <a:r>
              <a:rPr lang="en-US" b="1" dirty="0" smtClean="0"/>
              <a:t>specialized</a:t>
            </a:r>
            <a:r>
              <a:rPr lang="en-US" dirty="0" smtClean="0"/>
              <a:t> version of the parent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8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reuse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idea behind inheritance is safe code reuse</a:t>
            </a:r>
          </a:p>
          <a:p>
            <a:r>
              <a:rPr lang="en-US" dirty="0" smtClean="0"/>
              <a:t>You can use old code that was designed to, say, sort lists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objects, and apply that code to lists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objects</a:t>
            </a:r>
          </a:p>
          <a:p>
            <a:r>
              <a:rPr lang="en-US" dirty="0" smtClean="0"/>
              <a:t>All that you have to do is make sure that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is a subclass (or child class)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80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Subclass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respects the subclass relationship</a:t>
            </a:r>
          </a:p>
          <a:p>
            <a:r>
              <a:rPr lang="en-US" dirty="0" smtClean="0"/>
              <a:t>If you have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reference, you can store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object in that reference</a:t>
            </a:r>
          </a:p>
          <a:p>
            <a:r>
              <a:rPr lang="en-US" dirty="0" smtClean="0"/>
              <a:t>A subclass (in this case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) is a more specific version of the </a:t>
            </a:r>
            <a:r>
              <a:rPr lang="en-US" dirty="0" err="1" smtClean="0"/>
              <a:t>superclass</a:t>
            </a:r>
            <a:r>
              <a:rPr lang="en-US" dirty="0" smtClean="0"/>
              <a:t> 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this reason, you can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anywhere you can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r>
              <a:rPr lang="en-US" dirty="0" smtClean="0"/>
              <a:t>You </a:t>
            </a:r>
            <a:r>
              <a:rPr lang="en-US" b="1" dirty="0" smtClean="0"/>
              <a:t>cannot</a:t>
            </a:r>
            <a:r>
              <a:rPr lang="en-US" dirty="0" smtClean="0"/>
              <a:t>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anywhere you would use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Subclass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3970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long 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is a subclass of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, we can store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in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reference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Even in an array is fine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Storing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dirty="0" smtClean="0"/>
              <a:t> into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dirty="0" smtClean="0"/>
              <a:t> doesn't work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7432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 v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Car(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"Lancer Evolution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okay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114800"/>
            <a:ext cx="10972800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Vehicle[] vehicles = </a:t>
            </a:r>
            <a:r>
              <a:rPr lang="en-US" sz="27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>
                <a:latin typeface="Courier New" pitchFamily="49" charset="0"/>
                <a:cs typeface="Courier New" pitchFamily="49" charset="0"/>
              </a:rPr>
              <a:t> Vehicle[100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700" b="1" dirty="0" err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vehicles.length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	vehicles[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RocketShip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cool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5867400"/>
            <a:ext cx="109728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Car c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Vehicle(); 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gives error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74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2605</TotalTime>
  <Words>1451</Words>
  <Application>Microsoft Office PowerPoint</Application>
  <PresentationFormat>Widescreen</PresentationFormat>
  <Paragraphs>231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1</vt:lpstr>
      <vt:lpstr>Concept of Inheritance</vt:lpstr>
      <vt:lpstr>Inheritance</vt:lpstr>
      <vt:lpstr>Code reuse </vt:lpstr>
      <vt:lpstr>Subclass relationship</vt:lpstr>
      <vt:lpstr>Subclass example</vt:lpstr>
      <vt:lpstr>Inheritance Mechanics</vt:lpstr>
      <vt:lpstr>Creating a subclass</vt:lpstr>
      <vt:lpstr>Extending a superclass</vt:lpstr>
      <vt:lpstr>Power of inheritance</vt:lpstr>
      <vt:lpstr>A look at a Car</vt:lpstr>
      <vt:lpstr>Constructors</vt:lpstr>
      <vt:lpstr>Constructors</vt:lpstr>
      <vt:lpstr>Food class</vt:lpstr>
      <vt:lpstr>FoieGras class</vt:lpstr>
      <vt:lpstr>Using this</vt:lpstr>
      <vt:lpstr>protected keyword</vt:lpstr>
      <vt:lpstr>Using protected</vt:lpstr>
      <vt:lpstr>Object class</vt:lpstr>
      <vt:lpstr>Object class</vt:lpstr>
      <vt:lpstr>Object methods</vt:lpstr>
      <vt:lpstr>Important Object methods</vt:lpstr>
      <vt:lpstr>Even primitives…sort of</vt:lpstr>
      <vt:lpstr>Inheritance Examples</vt:lpstr>
      <vt:lpstr>The Person class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589</cp:revision>
  <dcterms:created xsi:type="dcterms:W3CDTF">2009-08-24T20:26:10Z</dcterms:created>
  <dcterms:modified xsi:type="dcterms:W3CDTF">2020-01-27T17:49:36Z</dcterms:modified>
</cp:coreProperties>
</file>